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92" r:id="rId4"/>
  </p:sldMasterIdLst>
  <p:notesMasterIdLst>
    <p:notesMasterId r:id="rId11"/>
  </p:notesMasterIdLst>
  <p:handoutMasterIdLst>
    <p:handoutMasterId r:id="rId12"/>
  </p:handoutMasterIdLst>
  <p:sldIdLst>
    <p:sldId id="294" r:id="rId5"/>
    <p:sldId id="2147470701" r:id="rId6"/>
    <p:sldId id="2147470698" r:id="rId7"/>
    <p:sldId id="256" r:id="rId8"/>
    <p:sldId id="2147470699" r:id="rId9"/>
    <p:sldId id="2147470700" r:id="rId10"/>
  </p:sldIdLst>
  <p:sldSz cx="9144000" cy="5143500" type="screen16x9"/>
  <p:notesSz cx="6858000" cy="9144000"/>
  <p:custDataLst>
    <p:tags r:id="rId13"/>
  </p:custDataLst>
  <p:defaultTextStyle>
    <a:defPPr>
      <a:defRPr lang="en-GB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 Orange" id="{72A0C14C-6D8C-461B-AE2F-1214D784C8B2}">
          <p14:sldIdLst>
            <p14:sldId id="294"/>
            <p14:sldId id="2147470701"/>
            <p14:sldId id="2147470698"/>
            <p14:sldId id="256"/>
            <p14:sldId id="2147470699"/>
            <p14:sldId id="2147470700"/>
          </p14:sldIdLst>
        </p14:section>
        <p14:section name="exemple de présentation type" id="{F43484D3-9E52-4095-9904-499B263F3701}">
          <p14:sldIdLst/>
        </p14:section>
        <p14:section name="Palette de couleur" id="{940306AE-76D2-4AAC-A312-B653B41623A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029">
          <p15:clr>
            <a:srgbClr val="A4A3A4"/>
          </p15:clr>
        </p15:guide>
        <p15:guide id="2" orient="horz" pos="2603">
          <p15:clr>
            <a:srgbClr val="A4A3A4"/>
          </p15:clr>
        </p15:guide>
        <p15:guide id="3" orient="horz" pos="2816">
          <p15:clr>
            <a:srgbClr val="A4A3A4"/>
          </p15:clr>
        </p15:guide>
        <p15:guide id="4" orient="horz" pos="607">
          <p15:clr>
            <a:srgbClr val="A4A3A4"/>
          </p15:clr>
        </p15:guide>
        <p15:guide id="5" orient="horz" pos="822">
          <p15:clr>
            <a:srgbClr val="A4A3A4"/>
          </p15:clr>
        </p15:guide>
        <p15:guide id="6" orient="horz" pos="2394">
          <p15:clr>
            <a:srgbClr val="A4A3A4"/>
          </p15:clr>
        </p15:guide>
        <p15:guide id="7" orient="horz" pos="1723">
          <p15:clr>
            <a:srgbClr val="A4A3A4"/>
          </p15:clr>
        </p15:guide>
        <p15:guide id="8" orient="horz" pos="1935">
          <p15:clr>
            <a:srgbClr val="A4A3A4"/>
          </p15:clr>
        </p15:guide>
        <p15:guide id="9" orient="horz" pos="216">
          <p15:clr>
            <a:srgbClr val="A4A3A4"/>
          </p15:clr>
        </p15:guide>
        <p15:guide id="10" pos="5550">
          <p15:clr>
            <a:srgbClr val="A4A3A4"/>
          </p15:clr>
        </p15:guide>
        <p15:guide id="11" pos="214">
          <p15:clr>
            <a:srgbClr val="A4A3A4"/>
          </p15:clr>
        </p15:guide>
        <p15:guide id="12" pos="2775">
          <p15:clr>
            <a:srgbClr val="A4A3A4"/>
          </p15:clr>
        </p15:guide>
        <p15:guide id="13" pos="2985">
          <p15:clr>
            <a:srgbClr val="A4A3A4"/>
          </p15:clr>
        </p15:guide>
        <p15:guide id="14" pos="3888">
          <p15:clr>
            <a:srgbClr val="A4A3A4"/>
          </p15:clr>
        </p15:guide>
        <p15:guide id="15" pos="4100">
          <p15:clr>
            <a:srgbClr val="A4A3A4"/>
          </p15:clr>
        </p15:guide>
        <p15:guide id="16" pos="1877">
          <p15:clr>
            <a:srgbClr val="A4A3A4"/>
          </p15:clr>
        </p15:guide>
        <p15:guide id="17" pos="16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E87"/>
    <a:srgbClr val="FFFFFF"/>
    <a:srgbClr val="88A5D4"/>
    <a:srgbClr val="9AB2DA"/>
    <a:srgbClr val="00B050"/>
    <a:srgbClr val="FF6600"/>
    <a:srgbClr val="4BB4E6"/>
    <a:srgbClr val="9164CD"/>
    <a:srgbClr val="FFDC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FA1F08-9624-4705-A98A-27329EC1E265}" v="19" dt="2024-03-15T09:28:08.9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87812" autoAdjust="0"/>
  </p:normalViewPr>
  <p:slideViewPr>
    <p:cSldViewPr snapToGrid="0" snapToObjects="1">
      <p:cViewPr varScale="1">
        <p:scale>
          <a:sx n="146" d="100"/>
          <a:sy n="146" d="100"/>
        </p:scale>
        <p:origin x="624" y="114"/>
      </p:cViewPr>
      <p:guideLst>
        <p:guide orient="horz" pos="3029"/>
        <p:guide orient="horz" pos="2603"/>
        <p:guide orient="horz" pos="2816"/>
        <p:guide orient="horz" pos="607"/>
        <p:guide orient="horz" pos="822"/>
        <p:guide orient="horz" pos="2394"/>
        <p:guide orient="horz" pos="1723"/>
        <p:guide orient="horz" pos="1935"/>
        <p:guide orient="horz" pos="216"/>
        <p:guide pos="5550"/>
        <p:guide pos="214"/>
        <p:guide pos="2775"/>
        <p:guide pos="2985"/>
        <p:guide pos="3888"/>
        <p:guide pos="4100"/>
        <p:guide pos="1877"/>
        <p:guide pos="1662"/>
      </p:guideLst>
    </p:cSldViewPr>
  </p:slideViewPr>
  <p:outlineViewPr>
    <p:cViewPr>
      <p:scale>
        <a:sx n="33" d="100"/>
        <a:sy n="33" d="100"/>
      </p:scale>
      <p:origin x="48" y="709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0" d="100"/>
        <a:sy n="110" d="100"/>
      </p:scale>
      <p:origin x="0" y="78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3912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C824B-B566-4F9E-8E0B-192AC83AB3F4}" type="datetimeFigureOut">
              <a:rPr lang="en-GB" smtClean="0"/>
              <a:t>15/03/2024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36DA5-BA0A-4CEF-99A9-08EBC7154664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72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0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712788" rtl="0" fontAlgn="base">
      <a:spcBef>
        <a:spcPct val="30000"/>
      </a:spcBef>
      <a:spcAft>
        <a:spcPct val="0"/>
      </a:spcAft>
      <a:buFont typeface="Wingdings" panose="05000000000000000000" pitchFamily="2" charset="2"/>
      <a:buNone/>
      <a:defRPr sz="900" kern="1200">
        <a:solidFill>
          <a:schemeClr val="tx1"/>
        </a:solidFill>
        <a:latin typeface="Helvetica 75 Bold" panose="020B0804020202020204" pitchFamily="34" charset="0"/>
        <a:ea typeface="ＭＳ Ｐゴシック" pitchFamily="34" charset="-128"/>
        <a:cs typeface="+mn-cs"/>
      </a:defRPr>
    </a:lvl1pPr>
    <a:lvl2pPr marL="1143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2pPr>
    <a:lvl3pPr marL="230188" indent="-115888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3pPr>
    <a:lvl4pPr marL="342900" indent="-112713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4pPr>
    <a:lvl5pPr marL="4572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47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831813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00075E-6DFD-B53E-3515-22B18FEA7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739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88749-1B9A-6883-26E2-A98FA64F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328332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18B96-604B-1684-2412-72D6A61A4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7556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/>
        </p:nvSpPr>
        <p:spPr>
          <a:xfrm>
            <a:off x="0" y="4810126"/>
            <a:ext cx="9149954" cy="136922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Mastertitelformat bearbeiten</a:t>
            </a:r>
            <a:endParaRPr lang="en-US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/>
        </p:nvSpPr>
        <p:spPr>
          <a:xfrm>
            <a:off x="-5954" y="1091804"/>
            <a:ext cx="8612982" cy="202406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5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357187"/>
            <a:ext cx="105608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1316" y="4763691"/>
            <a:ext cx="44114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05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05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3" y="27385"/>
            <a:ext cx="2924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3GPP TSG RAN / SA / CT  meeting #103</a:t>
            </a:r>
          </a:p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Maastricht, March 18 - 22,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0211" y="100013"/>
            <a:ext cx="22323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900" b="1" dirty="0">
                <a:latin typeface="Arial "/>
              </a:rPr>
              <a:t>RP-240066 / SP-240437 / CP-240288  	</a:t>
            </a:r>
          </a:p>
        </p:txBody>
      </p:sp>
    </p:spTree>
    <p:extLst>
      <p:ext uri="{BB962C8B-B14F-4D97-AF65-F5344CB8AC3E}">
        <p14:creationId xmlns:p14="http://schemas.microsoft.com/office/powerpoint/2010/main" val="148692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3" r:id="rId1"/>
    <p:sldLayoutId id="2147484796" r:id="rId2"/>
    <p:sldLayoutId id="2147484797" r:id="rId3"/>
    <p:sldLayoutId id="2147484798" r:id="rId4"/>
  </p:sldLayoutIdLst>
  <p:transition>
    <p:wipe dir="r"/>
  </p:transition>
  <p:hf hd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Blip>
          <a:blip r:embed="rId7"/>
        </a:buBlip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93.zip" TargetMode="External"/><Relationship Id="rId2" Type="http://schemas.openxmlformats.org/officeDocument/2006/relationships/hyperlink" Target="https://www.3gpp.org/ftp/tsg_ran/TSG_RAN/TSGR_102/Docs/RP-23398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2_Edinburgh/Docs/CP-23330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1571" y="2148762"/>
            <a:ext cx="7841500" cy="1385746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Operator views on 6G timeline</a:t>
            </a:r>
            <a:br>
              <a:rPr lang="en-GB" sz="3600" dirty="0"/>
            </a:br>
            <a:br>
              <a:rPr lang="en-GB" sz="3600" dirty="0"/>
            </a:br>
            <a:r>
              <a:rPr lang="it-IT" sz="2200" b="1" dirty="0"/>
              <a:t>Orange, Deutsche Telekom, AT&amp;T, Bell </a:t>
            </a:r>
            <a:r>
              <a:rPr lang="it-IT" sz="2200" b="1" dirty="0" err="1"/>
              <a:t>Mobility</a:t>
            </a:r>
            <a:r>
              <a:rPr lang="it-IT" sz="2200" b="1" dirty="0"/>
              <a:t>, Bouygues Telecom, BT, </a:t>
            </a:r>
            <a:br>
              <a:rPr lang="it-IT" sz="2200" b="1" dirty="0"/>
            </a:br>
            <a:r>
              <a:rPr lang="it-IT" sz="2200" b="1" dirty="0"/>
              <a:t>CKH IOD UK LIMITED, KDDI, KPN, </a:t>
            </a:r>
            <a:r>
              <a:rPr lang="it-IT" sz="2200" b="1" dirty="0" err="1"/>
              <a:t>Odido</a:t>
            </a:r>
            <a:r>
              <a:rPr lang="it-IT" sz="2200" b="1" dirty="0"/>
              <a:t>, </a:t>
            </a:r>
            <a:r>
              <a:rPr lang="it-IT" sz="2200" b="1" dirty="0" err="1"/>
              <a:t>Rakuten</a:t>
            </a:r>
            <a:r>
              <a:rPr lang="it-IT" sz="2200" b="1" dirty="0"/>
              <a:t> Mobile, </a:t>
            </a:r>
            <a:r>
              <a:rPr lang="it-IT" sz="2200" b="1" dirty="0" err="1"/>
              <a:t>Reliance</a:t>
            </a:r>
            <a:r>
              <a:rPr lang="it-IT" sz="2200" b="1" dirty="0"/>
              <a:t> </a:t>
            </a:r>
            <a:r>
              <a:rPr lang="it-IT" sz="2200" b="1" dirty="0" err="1"/>
              <a:t>Jio</a:t>
            </a:r>
            <a:r>
              <a:rPr lang="it-IT" sz="2200" b="1" dirty="0"/>
              <a:t>, </a:t>
            </a:r>
            <a:br>
              <a:rPr lang="it-IT" sz="2200" b="1" dirty="0"/>
            </a:br>
            <a:r>
              <a:rPr lang="it-IT" sz="2200" b="1" dirty="0"/>
              <a:t>Spark NZ, Telecom Italia, Telefonica, Telenor, Telia Company, Telstra, </a:t>
            </a:r>
            <a:r>
              <a:rPr lang="it-IT" sz="2200" b="1" dirty="0" err="1"/>
              <a:t>Turkcell</a:t>
            </a:r>
            <a:r>
              <a:rPr lang="it-IT" sz="2200" b="1" dirty="0"/>
              <a:t>, </a:t>
            </a:r>
            <a:br>
              <a:rPr lang="it-IT" sz="2200" b="1" dirty="0"/>
            </a:br>
            <a:r>
              <a:rPr lang="it-IT" sz="2200" b="1" dirty="0"/>
              <a:t>T-Mobile USA, US Cellular, Verizon, Vodafone </a:t>
            </a:r>
            <a:endParaRPr lang="en-US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Motivations and key message  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59915"/>
            <a:ext cx="8039261" cy="3148867"/>
          </a:xfrm>
        </p:spPr>
        <p:txBody>
          <a:bodyPr/>
          <a:lstStyle/>
          <a:p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 years after the early 5G deployments, take up of 5G-SA networks is rather slow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00050" indent="-285750"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use cases for verticals and the introduction of slicing are in a very early phase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/>
            <a:r>
              <a:rPr lang="en-US" sz="1400" dirty="0">
                <a:latin typeface="Calibri" panose="020F0502020204030204" pitchFamily="34" charset="0"/>
              </a:rPr>
              <a:t>One may reasonably expect 5G-SA to gain wider adoption around the time of 6G specification work in 3GPP</a:t>
            </a:r>
          </a:p>
          <a:p>
            <a:r>
              <a:rPr lang="en-GB" sz="1400" dirty="0">
                <a:latin typeface="Calibri" panose="020F0502020204030204" pitchFamily="34" charset="0"/>
              </a:rPr>
              <a:t>Given the above considerations, we propose to use our time appropriately, in order to deliver high quality 6G 3GPP specifications</a:t>
            </a: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2420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6G timeline </a:t>
            </a:r>
            <a:r>
              <a:rPr lang="en-GB" sz="2000" dirty="0"/>
              <a:t>– reminder of proposals endorsed at TSG #102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338915"/>
            <a:ext cx="8612798" cy="3148867"/>
          </a:xfrm>
        </p:spPr>
        <p:txBody>
          <a:bodyPr/>
          <a:lstStyle/>
          <a:p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At TSG #102, high-level considerations for the 6G </a:t>
            </a:r>
            <a:r>
              <a:rPr lang="en-US" sz="1400" dirty="0">
                <a:solidFill>
                  <a:schemeClr val="tx1"/>
                </a:solidFill>
              </a:rPr>
              <a:t>t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imeline were provided in </a:t>
            </a:r>
            <a:br>
              <a:rPr lang="en-US" sz="1400" dirty="0">
                <a:latin typeface="Helvetica 75 Bold" panose="020B08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2"/>
              </a:rPr>
              <a:t>RP-233985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/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3"/>
              </a:rPr>
              <a:t>SP-231693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/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4"/>
              </a:rPr>
              <a:t>CP-2333</a:t>
            </a:r>
            <a:r>
              <a:rPr lang="en-US" sz="1400" dirty="0">
                <a:latin typeface="Helvetica 75 Bold" panose="020B0804020202020204" pitchFamily="34" charset="0"/>
                <a:hlinkClick r:id="rId4"/>
              </a:rPr>
              <a:t>07</a:t>
            </a: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The following proposals were endorsed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First TSG-wide 6G workshop is expected to be in March 2025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Studies for 6G in 3GPP are expected to start from Release 20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Requirements studies: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SA1 SID is expected to be approved in Sept</a:t>
            </a:r>
            <a:r>
              <a:rPr lang="en-GB" sz="1200" dirty="0"/>
              <a:t>.</a:t>
            </a:r>
            <a:r>
              <a:rPr lang="en-GB" sz="1200" dirty="0">
                <a:solidFill>
                  <a:schemeClr val="tx1"/>
                </a:solidFill>
              </a:rPr>
              <a:t> 2024. 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RAN plenary SID (e.g., radio requirements and KPIs) is expected to be approved TBD (to be decided at RAN#103)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 Technology studies: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SA2 SID is expected to be approved in June 2025. Other SA-WG SIDs (e.g., Security, etc.) are expected to be approved TBD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RAN-WG SIDs are expected to be approved in June 2025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CT-WG SIDs are expected to be approved TBD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IMT-2030 submission and normative work for 6G in 3GPP are expected to start from Release 21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Release 21 is expected to produce the 1st set of 3GPP 6G technical specifications, and will be the release for IMT-2030 submission before 2030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Release 21 is expected to be delivered with a single drop (i.e., a single code freeze)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Target TSG#103 (March 2024) for the remaining detailed 6G timeline decisions</a:t>
            </a:r>
          </a:p>
          <a:p>
            <a:pPr lvl="1"/>
            <a:endParaRPr lang="en-US" sz="1100" dirty="0">
              <a:latin typeface="Helvetica 75 Bold" panose="020B0804020202020204" pitchFamily="34" charset="0"/>
            </a:endParaRPr>
          </a:p>
          <a:p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4211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AC7AA-5F76-0743-4C43-518B29E55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404" y="445927"/>
            <a:ext cx="8694475" cy="577471"/>
          </a:xfrm>
        </p:spPr>
        <p:txBody>
          <a:bodyPr/>
          <a:lstStyle/>
          <a:p>
            <a:r>
              <a:rPr lang="en-GB" dirty="0"/>
              <a:t>6G timeline – operator proposal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8B3B93-7525-25C9-6FFF-6652F2166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48" y="1400188"/>
            <a:ext cx="7994703" cy="688706"/>
          </a:xfrm>
        </p:spPr>
        <p:txBody>
          <a:bodyPr/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b="1" baseline="300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set of </a:t>
            </a:r>
            <a:r>
              <a:rPr lang="en-GB" sz="1200" b="1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3GPP </a:t>
            </a: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6G specifications target completion by Q4 2029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6G work in Rel-20 to be 21-month &amp; Rel-21 to be 24-month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latin typeface="+mn-lt"/>
              </a:rPr>
              <a:t>Rel-20 plan should balance the work for 5G-Advanced enhancements and 6G related studies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AF93AD-7E91-BAC3-455B-5FC8C56771B3}"/>
              </a:ext>
            </a:extLst>
          </p:cNvPr>
          <p:cNvSpPr/>
          <p:nvPr/>
        </p:nvSpPr>
        <p:spPr>
          <a:xfrm>
            <a:off x="561206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890062-F5A7-A42A-67B0-B5E69A059082}"/>
              </a:ext>
            </a:extLst>
          </p:cNvPr>
          <p:cNvSpPr/>
          <p:nvPr/>
        </p:nvSpPr>
        <p:spPr>
          <a:xfrm>
            <a:off x="1710497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E5C080-7958-EBE8-3769-AE2F33122C54}"/>
              </a:ext>
            </a:extLst>
          </p:cNvPr>
          <p:cNvSpPr/>
          <p:nvPr/>
        </p:nvSpPr>
        <p:spPr>
          <a:xfrm>
            <a:off x="2859788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75872A-9E8A-0239-FFC6-7D80AC40E938}"/>
              </a:ext>
            </a:extLst>
          </p:cNvPr>
          <p:cNvSpPr/>
          <p:nvPr/>
        </p:nvSpPr>
        <p:spPr>
          <a:xfrm>
            <a:off x="4009079" y="1974471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42FDE3-7E60-BF2C-8731-B983CCDFD848}"/>
              </a:ext>
            </a:extLst>
          </p:cNvPr>
          <p:cNvSpPr/>
          <p:nvPr/>
        </p:nvSpPr>
        <p:spPr>
          <a:xfrm>
            <a:off x="5158370" y="197587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9F1B95-5F71-92B1-B57F-0E9C7B2591C3}"/>
              </a:ext>
            </a:extLst>
          </p:cNvPr>
          <p:cNvSpPr/>
          <p:nvPr/>
        </p:nvSpPr>
        <p:spPr>
          <a:xfrm>
            <a:off x="6307661" y="196888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656DEC-324D-C314-DCE4-8784B8067EF0}"/>
              </a:ext>
            </a:extLst>
          </p:cNvPr>
          <p:cNvSpPr/>
          <p:nvPr/>
        </p:nvSpPr>
        <p:spPr>
          <a:xfrm>
            <a:off x="7456952" y="196888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E28180-4BC6-DB05-2E13-0CA58E1254E2}"/>
              </a:ext>
            </a:extLst>
          </p:cNvPr>
          <p:cNvSpPr/>
          <p:nvPr/>
        </p:nvSpPr>
        <p:spPr>
          <a:xfrm>
            <a:off x="2859788" y="3222377"/>
            <a:ext cx="1995419" cy="140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SI – RAN1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7126C3-5EDB-9C1B-C02F-F1B63E95D51E}"/>
              </a:ext>
            </a:extLst>
          </p:cNvPr>
          <p:cNvSpPr/>
          <p:nvPr/>
        </p:nvSpPr>
        <p:spPr>
          <a:xfrm>
            <a:off x="2308142" y="2892515"/>
            <a:ext cx="1860345" cy="1406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SA2 6G SI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CD1A60-948C-1157-DB19-84CE7B7215DC}"/>
              </a:ext>
            </a:extLst>
          </p:cNvPr>
          <p:cNvSpPr/>
          <p:nvPr/>
        </p:nvSpPr>
        <p:spPr>
          <a:xfrm>
            <a:off x="1428113" y="2730103"/>
            <a:ext cx="1381342" cy="1406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SA1 6G SI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D3E6D4B-C239-C759-B108-8E392CEC3531}"/>
              </a:ext>
            </a:extLst>
          </p:cNvPr>
          <p:cNvSpPr/>
          <p:nvPr/>
        </p:nvSpPr>
        <p:spPr>
          <a:xfrm>
            <a:off x="2859788" y="3672828"/>
            <a:ext cx="1663979" cy="1393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SA1 6G SI/WI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782DABE-D2EA-74C4-2E67-A7DBED338C48}"/>
              </a:ext>
            </a:extLst>
          </p:cNvPr>
          <p:cNvSpPr/>
          <p:nvPr/>
        </p:nvSpPr>
        <p:spPr>
          <a:xfrm>
            <a:off x="4195225" y="3819283"/>
            <a:ext cx="1919033" cy="1393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SA2 6G WI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35C8247-C694-9258-2179-5F4ED3FF1587}"/>
              </a:ext>
            </a:extLst>
          </p:cNvPr>
          <p:cNvSpPr/>
          <p:nvPr/>
        </p:nvSpPr>
        <p:spPr>
          <a:xfrm>
            <a:off x="2308141" y="3070670"/>
            <a:ext cx="1429887" cy="1406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RAN Req SI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02F7C1-DF05-6FEE-A799-83445454629F}"/>
              </a:ext>
            </a:extLst>
          </p:cNvPr>
          <p:cNvSpPr/>
          <p:nvPr/>
        </p:nvSpPr>
        <p:spPr>
          <a:xfrm>
            <a:off x="1365251" y="2676985"/>
            <a:ext cx="3793120" cy="850010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9C12D7-20B3-AC03-93EA-9D098527F296}"/>
              </a:ext>
            </a:extLst>
          </p:cNvPr>
          <p:cNvSpPr/>
          <p:nvPr/>
        </p:nvSpPr>
        <p:spPr>
          <a:xfrm>
            <a:off x="2809456" y="3622353"/>
            <a:ext cx="4597162" cy="701289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22" name="Star: 5 Points 21">
            <a:extLst>
              <a:ext uri="{FF2B5EF4-FFF2-40B4-BE49-F238E27FC236}">
                <a16:creationId xmlns:a16="http://schemas.microsoft.com/office/drawing/2014/main" id="{3E74FF76-B7BF-366D-442F-8114D7D631BD}"/>
              </a:ext>
            </a:extLst>
          </p:cNvPr>
          <p:cNvSpPr/>
          <p:nvPr/>
        </p:nvSpPr>
        <p:spPr>
          <a:xfrm>
            <a:off x="921776" y="2226752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F076B8-AB66-BC47-B23F-3FF031C2FF33}"/>
              </a:ext>
            </a:extLst>
          </p:cNvPr>
          <p:cNvSpPr txBox="1"/>
          <p:nvPr/>
        </p:nvSpPr>
        <p:spPr>
          <a:xfrm>
            <a:off x="367190" y="2377004"/>
            <a:ext cx="114929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SA1 6G workshop</a:t>
            </a:r>
          </a:p>
          <a:p>
            <a:pPr algn="ctr"/>
            <a:r>
              <a:rPr lang="en-US" sz="700" dirty="0"/>
              <a:t>(8 – 10 May)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E18821-853F-3E60-0DCC-81D1931C084F}"/>
              </a:ext>
            </a:extLst>
          </p:cNvPr>
          <p:cNvSpPr txBox="1"/>
          <p:nvPr/>
        </p:nvSpPr>
        <p:spPr>
          <a:xfrm>
            <a:off x="1381817" y="2373063"/>
            <a:ext cx="114929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6G RAN/SA workshop</a:t>
            </a:r>
          </a:p>
          <a:p>
            <a:pPr algn="ctr"/>
            <a:r>
              <a:rPr lang="en-US" sz="700" dirty="0"/>
              <a:t>March TSG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FFD4915-A99B-AA76-376C-12BBD326689F}"/>
              </a:ext>
            </a:extLst>
          </p:cNvPr>
          <p:cNvSpPr/>
          <p:nvPr/>
        </p:nvSpPr>
        <p:spPr>
          <a:xfrm>
            <a:off x="849229" y="3410344"/>
            <a:ext cx="1034671" cy="2285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6G studies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5ABA259-8805-28D4-3861-6962E4F1B9D3}"/>
              </a:ext>
            </a:extLst>
          </p:cNvPr>
          <p:cNvSpPr/>
          <p:nvPr/>
        </p:nvSpPr>
        <p:spPr>
          <a:xfrm>
            <a:off x="2292120" y="4214269"/>
            <a:ext cx="1034671" cy="2258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6G specs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CD1AAC-FFC3-D329-86E4-A0123AA2D17B}"/>
              </a:ext>
            </a:extLst>
          </p:cNvPr>
          <p:cNvSpPr txBox="1"/>
          <p:nvPr/>
        </p:nvSpPr>
        <p:spPr>
          <a:xfrm>
            <a:off x="7253615" y="4287189"/>
            <a:ext cx="1149291" cy="10772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ASN.1 + Open API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E511BD-0259-5D2C-9DE1-2B2D36FE4F7F}"/>
              </a:ext>
            </a:extLst>
          </p:cNvPr>
          <p:cNvSpPr/>
          <p:nvPr/>
        </p:nvSpPr>
        <p:spPr>
          <a:xfrm>
            <a:off x="3100647" y="3354317"/>
            <a:ext cx="2036944" cy="136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SI – RAN2/3/4 / SA / CT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AA017A-9245-F19E-665F-CDD02C8D07FB}"/>
              </a:ext>
            </a:extLst>
          </p:cNvPr>
          <p:cNvSpPr/>
          <p:nvPr/>
        </p:nvSpPr>
        <p:spPr>
          <a:xfrm>
            <a:off x="4855207" y="4000154"/>
            <a:ext cx="2248848" cy="129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6G WI – RAN1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DF93A46-C8CA-3BE9-C264-AF7DEFBEF179}"/>
              </a:ext>
            </a:extLst>
          </p:cNvPr>
          <p:cNvSpPr/>
          <p:nvPr/>
        </p:nvSpPr>
        <p:spPr>
          <a:xfrm>
            <a:off x="5108036" y="4128867"/>
            <a:ext cx="2212359" cy="129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6G WI – RAN2/3/4 / SA / CT </a:t>
            </a:r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520DC72E-ACA6-09F2-1E63-41B49724EE59}"/>
              </a:ext>
            </a:extLst>
          </p:cNvPr>
          <p:cNvSpPr/>
          <p:nvPr/>
        </p:nvSpPr>
        <p:spPr>
          <a:xfrm>
            <a:off x="1860146" y="2235041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30" name="Star: 5 Points 29">
            <a:extLst>
              <a:ext uri="{FF2B5EF4-FFF2-40B4-BE49-F238E27FC236}">
                <a16:creationId xmlns:a16="http://schemas.microsoft.com/office/drawing/2014/main" id="{116A0DBE-48C9-D665-DC3B-B4D774AC281C}"/>
              </a:ext>
            </a:extLst>
          </p:cNvPr>
          <p:cNvSpPr/>
          <p:nvPr/>
        </p:nvSpPr>
        <p:spPr>
          <a:xfrm>
            <a:off x="7708635" y="4109143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77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Summary - 6G Timeline (1/2)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00907"/>
            <a:ext cx="8612798" cy="3148867"/>
          </a:xfrm>
        </p:spPr>
        <p:txBody>
          <a:bodyPr/>
          <a:lstStyle/>
          <a:p>
            <a:r>
              <a:rPr lang="en-US" sz="1400" dirty="0">
                <a:latin typeface="Helvetica 75 Bold" panose="020B0804020202020204" pitchFamily="34" charset="0"/>
              </a:rPr>
              <a:t> </a:t>
            </a:r>
            <a:r>
              <a:rPr lang="en-GB" sz="1400" dirty="0">
                <a:latin typeface="Helvetica 75 Bold" panose="020B0804020202020204" pitchFamily="34" charset="0"/>
              </a:rPr>
              <a:t>6G work in Rel-20 to be 21-month &amp; Rel-21 to be 24-month</a:t>
            </a:r>
            <a:endParaRPr lang="en-US" sz="1400" dirty="0"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Studies  in Rel-20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SA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SA1 SID to be approved in September 2024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SA2 SID to be approved in  June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SA3/4/5/6 SIDs to be approved in March 2026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RAN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 Requirements SID to be approved in June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RAN1/2/3  SIDs to be approved in December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RAN4 SID to be approved in March 2026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endParaRPr lang="en-GB" sz="1200" dirty="0"/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CT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CT WGs SIDs to be approved in March 2026</a:t>
            </a:r>
            <a:endParaRPr lang="en-US" sz="1400" dirty="0"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Studies may continue in Rel-21 timeframe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99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Summary - 6G Timeline (2/2)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00907"/>
            <a:ext cx="8612798" cy="3148867"/>
          </a:xfrm>
        </p:spPr>
        <p:txBody>
          <a:bodyPr/>
          <a:lstStyle/>
          <a:p>
            <a:pPr marL="750888" lvl="4" indent="0">
              <a:spcBef>
                <a:spcPts val="300"/>
              </a:spcBef>
              <a:buClr>
                <a:schemeClr val="tx1"/>
              </a:buClr>
              <a:buSzPct val="100000"/>
              <a:buNone/>
            </a:pPr>
            <a:endParaRPr lang="en-GB" sz="100" dirty="0">
              <a:solidFill>
                <a:schemeClr val="tx1"/>
              </a:solidFill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Specifications in Rel-21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SA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SA1 WID to be approved in </a:t>
            </a:r>
            <a:r>
              <a:rPr lang="en-GB" sz="1000" dirty="0"/>
              <a:t>December</a:t>
            </a:r>
            <a:r>
              <a:rPr lang="en-GB" sz="1000" dirty="0">
                <a:solidFill>
                  <a:schemeClr val="tx1"/>
                </a:solidFill>
              </a:rPr>
              <a:t>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SA2 WID to be approved in September 2026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SA3/4/5/6 WIDs are expected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2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RAN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RAN1/2/3 WID to be approved in September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RAN4 WIDs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/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CT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CT WGs WIDs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Stage 3 Functional Freeze in December 2029</a:t>
            </a:r>
          </a:p>
          <a:p>
            <a:pPr marL="0" indent="0">
              <a:buNone/>
            </a:pP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8027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fd420e2f369681ff7d579defce5493287913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e645475f141bcda14d76ce554171112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2BA239-254C-4FF0-BD1B-9E4DB634EF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7AE0209-98BA-443B-8408-D9A9F49D5C21}">
  <ds:schemaRefs>
    <ds:schemaRef ds:uri="http://schemas.microsoft.com/office/2006/documentManagement/types"/>
    <ds:schemaRef ds:uri="http://purl.org/dc/elements/1.1/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300BB69-EC0F-4FA1-B9CC-048B37FEC74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689</Words>
  <Application>Microsoft Office PowerPoint</Application>
  <PresentationFormat>Bildschirmpräsentation (16:9)</PresentationFormat>
  <Paragraphs>82</Paragraphs>
  <Slides>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Courier New</vt:lpstr>
      <vt:lpstr>Helvetica 55 Roman</vt:lpstr>
      <vt:lpstr>Helvetica 75</vt:lpstr>
      <vt:lpstr>Helvetica 75 Bold</vt:lpstr>
      <vt:lpstr>Wingdings</vt:lpstr>
      <vt:lpstr>Office</vt:lpstr>
      <vt:lpstr>Operator views on 6G timeline  Orange, Deutsche Telekom, AT&amp;T, Bell Mobility, Bouygues Telecom, BT,  CKH IOD UK LIMITED, KDDI, KPN, Odido, Rakuten Mobile, Reliance Jio,  Spark NZ, Telecom Italia, Telefonica, Telenor, Telia Company, Telstra, Turkcell,  T-Mobile USA, US Cellular, Verizon, Vodafone </vt:lpstr>
      <vt:lpstr>Motivations and key message  </vt:lpstr>
      <vt:lpstr>6G timeline – reminder of proposals endorsed at TSG #102</vt:lpstr>
      <vt:lpstr>6G timeline – operator proposal</vt:lpstr>
      <vt:lpstr>Summary - 6G Timeline (1/2)</vt:lpstr>
      <vt:lpstr>Summary - 6G Timeline (2/2)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philippe.tanic@orange.com</dc:creator>
  <cp:lastModifiedBy>Achter, Johannes</cp:lastModifiedBy>
  <cp:revision>879</cp:revision>
  <cp:lastPrinted>2013-05-24T16:35:47Z</cp:lastPrinted>
  <dcterms:created xsi:type="dcterms:W3CDTF">2015-03-13T15:47:50Z</dcterms:created>
  <dcterms:modified xsi:type="dcterms:W3CDTF">2024-03-15T10:26:06Z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0x010100A3689F6A969AB449B11794B473A2EDAB</vt:lpwstr>
  </property>
  <property fmtid="{D5CDD505-2E9C-101B-9397-08002B2CF9AE}" pid="4" name="MSIP_Label_07222825-62ea-40f3-96b5-5375c07996e2_Enabled">
    <vt:lpwstr>true</vt:lpwstr>
  </property>
  <property fmtid="{D5CDD505-2E9C-101B-9397-08002B2CF9AE}" pid="5" name="MSIP_Label_07222825-62ea-40f3-96b5-5375c07996e2_SetDate">
    <vt:lpwstr>2021-09-21T19:37:55Z</vt:lpwstr>
  </property>
  <property fmtid="{D5CDD505-2E9C-101B-9397-08002B2CF9AE}" pid="6" name="MSIP_Label_07222825-62ea-40f3-96b5-5375c07996e2_Method">
    <vt:lpwstr>Privileged</vt:lpwstr>
  </property>
  <property fmtid="{D5CDD505-2E9C-101B-9397-08002B2CF9AE}" pid="7" name="MSIP_Label_07222825-62ea-40f3-96b5-5375c07996e2_Name">
    <vt:lpwstr>unrestricted_parent.2</vt:lpwstr>
  </property>
  <property fmtid="{D5CDD505-2E9C-101B-9397-08002B2CF9AE}" pid="8" name="MSIP_Label_07222825-62ea-40f3-96b5-5375c07996e2_SiteId">
    <vt:lpwstr>90c7a20a-f34b-40bf-bc48-b9253b6f5d20</vt:lpwstr>
  </property>
  <property fmtid="{D5CDD505-2E9C-101B-9397-08002B2CF9AE}" pid="9" name="MSIP_Label_07222825-62ea-40f3-96b5-5375c07996e2_ActionId">
    <vt:lpwstr>05da1568-f71e-4e42-b30e-2cb0327bb336</vt:lpwstr>
  </property>
  <property fmtid="{D5CDD505-2E9C-101B-9397-08002B2CF9AE}" pid="10" name="MSIP_Label_07222825-62ea-40f3-96b5-5375c07996e2_ContentBits">
    <vt:lpwstr>0</vt:lpwstr>
  </property>
  <property fmtid="{D5CDD505-2E9C-101B-9397-08002B2CF9AE}" pid="11" name="MSIP_Label_55339bf0-f345-473a-9ec8-6ca7c8197055_Enabled">
    <vt:lpwstr>true</vt:lpwstr>
  </property>
  <property fmtid="{D5CDD505-2E9C-101B-9397-08002B2CF9AE}" pid="12" name="MSIP_Label_55339bf0-f345-473a-9ec8-6ca7c8197055_SetDate">
    <vt:lpwstr>2024-02-27T10:12:27Z</vt:lpwstr>
  </property>
  <property fmtid="{D5CDD505-2E9C-101B-9397-08002B2CF9AE}" pid="13" name="MSIP_Label_55339bf0-f345-473a-9ec8-6ca7c8197055_Method">
    <vt:lpwstr>Privileged</vt:lpwstr>
  </property>
  <property fmtid="{D5CDD505-2E9C-101B-9397-08002B2CF9AE}" pid="14" name="MSIP_Label_55339bf0-f345-473a-9ec8-6ca7c8197055_Name">
    <vt:lpwstr>OFFEN</vt:lpwstr>
  </property>
  <property fmtid="{D5CDD505-2E9C-101B-9397-08002B2CF9AE}" pid="15" name="MSIP_Label_55339bf0-f345-473a-9ec8-6ca7c8197055_SiteId">
    <vt:lpwstr>d313b56f-f400-44d3-8403-4b468b3d8ded</vt:lpwstr>
  </property>
  <property fmtid="{D5CDD505-2E9C-101B-9397-08002B2CF9AE}" pid="16" name="MSIP_Label_55339bf0-f345-473a-9ec8-6ca7c8197055_ActionId">
    <vt:lpwstr>083e2c34-2498-48d5-8b70-c74e9e0f7bd1</vt:lpwstr>
  </property>
  <property fmtid="{D5CDD505-2E9C-101B-9397-08002B2CF9AE}" pid="17" name="MSIP_Label_55339bf0-f345-473a-9ec8-6ca7c8197055_ContentBits">
    <vt:lpwstr>0</vt:lpwstr>
  </property>
</Properties>
</file>